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Playfair Display"/>
      <p:regular r:id="rId22"/>
      <p:bold r:id="rId23"/>
      <p:italic r:id="rId24"/>
      <p:boldItalic r:id="rId25"/>
    </p:embeddedFont>
    <p:embeddedFont>
      <p:font typeface="Lobster"/>
      <p:regular r:id="rId26"/>
    </p:embeddedFont>
    <p:embeddedFont>
      <p:font typeface="Montserrat"/>
      <p:regular r:id="rId27"/>
      <p:bold r:id="rId28"/>
      <p:italic r:id="rId29"/>
      <p:boldItalic r:id="rId30"/>
    </p:embeddedFont>
    <p:embeddedFont>
      <p:font typeface="Comfortaa Regular"/>
      <p:regular r:id="rId31"/>
      <p:bold r:id="rId32"/>
    </p:embeddedFont>
    <p:embeddedFont>
      <p:font typeface="Oswald"/>
      <p:regular r:id="rId33"/>
      <p:bold r:id="rId34"/>
    </p:embeddedFont>
    <p:embeddedFont>
      <p:font typeface="Merriweather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layfairDisplay-regular.fntdata"/><Relationship Id="rId21" Type="http://schemas.openxmlformats.org/officeDocument/2006/relationships/slide" Target="slides/slide16.xml"/><Relationship Id="rId24" Type="http://schemas.openxmlformats.org/officeDocument/2006/relationships/font" Target="fonts/PlayfairDisplay-italic.fntdata"/><Relationship Id="rId23" Type="http://schemas.openxmlformats.org/officeDocument/2006/relationships/font" Target="fonts/PlayfairDispl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obster-regular.fntdata"/><Relationship Id="rId25" Type="http://schemas.openxmlformats.org/officeDocument/2006/relationships/font" Target="fonts/PlayfairDisplay-boldItalic.fntdata"/><Relationship Id="rId28" Type="http://schemas.openxmlformats.org/officeDocument/2006/relationships/font" Target="fonts/Montserrat-bold.fntdata"/><Relationship Id="rId27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omfortaaRegular-regular.fntdata"/><Relationship Id="rId30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33" Type="http://schemas.openxmlformats.org/officeDocument/2006/relationships/font" Target="fonts/Oswald-regular.fntdata"/><Relationship Id="rId10" Type="http://schemas.openxmlformats.org/officeDocument/2006/relationships/slide" Target="slides/slide5.xml"/><Relationship Id="rId32" Type="http://schemas.openxmlformats.org/officeDocument/2006/relationships/font" Target="fonts/ComfortaaRegular-bold.fntdata"/><Relationship Id="rId13" Type="http://schemas.openxmlformats.org/officeDocument/2006/relationships/slide" Target="slides/slide8.xml"/><Relationship Id="rId35" Type="http://schemas.openxmlformats.org/officeDocument/2006/relationships/font" Target="fonts/Merriweather-regular.fntdata"/><Relationship Id="rId12" Type="http://schemas.openxmlformats.org/officeDocument/2006/relationships/slide" Target="slides/slide7.xml"/><Relationship Id="rId34" Type="http://schemas.openxmlformats.org/officeDocument/2006/relationships/font" Target="fonts/Oswald-bold.fntdata"/><Relationship Id="rId15" Type="http://schemas.openxmlformats.org/officeDocument/2006/relationships/slide" Target="slides/slide10.xml"/><Relationship Id="rId37" Type="http://schemas.openxmlformats.org/officeDocument/2006/relationships/font" Target="fonts/Merriweather-italic.fntdata"/><Relationship Id="rId14" Type="http://schemas.openxmlformats.org/officeDocument/2006/relationships/slide" Target="slides/slide9.xml"/><Relationship Id="rId36" Type="http://schemas.openxmlformats.org/officeDocument/2006/relationships/font" Target="fonts/Merriweather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font" Target="fonts/Merriweather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5fa701ffc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5fa701ffc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5fa3e4bf2c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5fa3e4bf2c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fb6f878a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5fb6f878a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5fa3e4bf2c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5fa3e4bf2c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fa3e4bf2c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fa3e4bf2c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fb6f878a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fb6f878a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5fb6f878a4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5fb6f878a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5fb6f878a4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5fb6f878a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fb6f878a4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5fb6f878a4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5fb6f878a4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5fb6f878a4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5fb6f878a4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5fb6f878a4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fb6f878a4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5fb6f878a4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5fb6f878a4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5fb6f878a4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5fba6235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5fba6235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5fba6235ec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5fba6235e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5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Relationship Id="rId4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Relationship Id="rId4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jpg"/><Relationship Id="rId4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Relationship Id="rId4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Relationship Id="rId4" Type="http://schemas.openxmlformats.org/officeDocument/2006/relationships/image" Target="../media/image2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arvm.mx/historia.php?lang=ES" TargetMode="External"/><Relationship Id="rId4" Type="http://schemas.openxmlformats.org/officeDocument/2006/relationships/hyperlink" Target="https://arvm.mx/acerca.php?lang=ES" TargetMode="External"/><Relationship Id="rId5" Type="http://schemas.openxmlformats.org/officeDocument/2006/relationships/hyperlink" Target="https://www.conexion360.mx/la-arvm-se-renueva-celebrar-44-aniversario/" TargetMode="External"/><Relationship Id="rId6" Type="http://schemas.openxmlformats.org/officeDocument/2006/relationships/hyperlink" Target="https://es.wikipedia.org/wiki/Radio_en_M%C3%A9xic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344250" y="1268450"/>
            <a:ext cx="8455500" cy="228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lang="es" sz="48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Asociación de las  radiodifusoras en el Valle de México</a:t>
            </a:r>
            <a:endParaRPr sz="48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44250" y="3550550"/>
            <a:ext cx="4910100" cy="127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" sz="1800">
                <a:latin typeface="Comfortaa Regular"/>
                <a:ea typeface="Comfortaa Regular"/>
                <a:cs typeface="Comfortaa Regular"/>
                <a:sym typeface="Comfortaa Regular"/>
              </a:rPr>
              <a:t>Aguilar Vilchis Valeria Michelle </a:t>
            </a:r>
            <a:endParaRPr b="0" sz="1800">
              <a:latin typeface="Comfortaa Regular"/>
              <a:ea typeface="Comfortaa Regular"/>
              <a:cs typeface="Comfortaa Regular"/>
              <a:sym typeface="Comfortaa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" sz="1800">
                <a:latin typeface="Comfortaa Regular"/>
                <a:ea typeface="Comfortaa Regular"/>
                <a:cs typeface="Comfortaa Regular"/>
                <a:sym typeface="Comfortaa Regular"/>
              </a:rPr>
              <a:t>Martinez Flores Diego</a:t>
            </a:r>
            <a:endParaRPr b="0" sz="1800">
              <a:latin typeface="Comfortaa Regular"/>
              <a:ea typeface="Comfortaa Regular"/>
              <a:cs typeface="Comfortaa Regular"/>
              <a:sym typeface="Comfortaa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" sz="1800">
                <a:latin typeface="Comfortaa Regular"/>
                <a:ea typeface="Comfortaa Regular"/>
                <a:cs typeface="Comfortaa Regular"/>
                <a:sym typeface="Comfortaa Regular"/>
              </a:rPr>
              <a:t>Silva Zuñiga </a:t>
            </a:r>
            <a:r>
              <a:rPr b="0" lang="es" sz="1800">
                <a:latin typeface="Comfortaa Regular"/>
                <a:ea typeface="Comfortaa Regular"/>
                <a:cs typeface="Comfortaa Regular"/>
                <a:sym typeface="Comfortaa Regular"/>
              </a:rPr>
              <a:t>Sofia</a:t>
            </a:r>
            <a:r>
              <a:rPr b="0" lang="es" sz="1800">
                <a:latin typeface="Comfortaa Regular"/>
                <a:ea typeface="Comfortaa Regular"/>
                <a:cs typeface="Comfortaa Regular"/>
                <a:sym typeface="Comfortaa Regular"/>
              </a:rPr>
              <a:t> Berenice </a:t>
            </a:r>
            <a:endParaRPr b="0" sz="1800">
              <a:latin typeface="Comfortaa Regular"/>
              <a:ea typeface="Comfortaa Regular"/>
              <a:cs typeface="Comfortaa Regular"/>
              <a:sym typeface="Comfortaa Regula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070200" y="3749600"/>
            <a:ext cx="1003800" cy="766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Grupo: 1351</a:t>
            </a:r>
            <a:endParaRPr sz="18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5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/>
        </p:nvSpPr>
        <p:spPr>
          <a:xfrm>
            <a:off x="325200" y="124350"/>
            <a:ext cx="8111100" cy="175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Antecedentes de asociaciones de la Radio:</a:t>
            </a:r>
            <a:endParaRPr b="1" sz="18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Char char="●"/>
            </a:pPr>
            <a:r>
              <a:rPr b="1" lang="es" sz="1800">
                <a:solidFill>
                  <a:srgbClr val="222222"/>
                </a:solidFill>
                <a:highlight>
                  <a:srgbClr val="FFFFFF"/>
                </a:highlight>
              </a:rPr>
              <a:t>En 1922</a:t>
            </a:r>
            <a:r>
              <a:rPr lang="es" sz="1800">
                <a:solidFill>
                  <a:srgbClr val="222222"/>
                </a:solidFill>
                <a:highlight>
                  <a:srgbClr val="FFFFFF"/>
                </a:highlight>
              </a:rPr>
              <a:t>, se formó la Liga Nacional de Radio.</a:t>
            </a:r>
            <a:endParaRPr sz="18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Char char="●"/>
            </a:pPr>
            <a:r>
              <a:rPr b="1" lang="es" sz="1800">
                <a:solidFill>
                  <a:srgbClr val="222222"/>
                </a:solidFill>
                <a:highlight>
                  <a:srgbClr val="FFFFFF"/>
                </a:highlight>
              </a:rPr>
              <a:t>En 1937</a:t>
            </a:r>
            <a:r>
              <a:rPr lang="es" sz="1800">
                <a:solidFill>
                  <a:srgbClr val="222222"/>
                </a:solidFill>
                <a:highlight>
                  <a:srgbClr val="FFFFFF"/>
                </a:highlight>
              </a:rPr>
              <a:t>, la Asociación Mexicana de Radiodifusores, pronto renombrada a la Asociación Mexicana de Radiodifusores Comerciales (AMERC, Asociación Mexicana de Radiodifusoras Comerciales)</a:t>
            </a:r>
            <a:endParaRPr sz="18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200" y="2099800"/>
            <a:ext cx="4527575" cy="290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6800" y="2099800"/>
            <a:ext cx="3383949" cy="290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5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440250" y="125450"/>
            <a:ext cx="8263500" cy="13242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Antecedente:</a:t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eorgia"/>
              <a:buChar char="●"/>
            </a:pPr>
            <a:r>
              <a:rPr lang="es" sz="24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Asociación de Radiodifusores de Frecuencia Modulada de la República Mexicana en 1970.</a:t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3638" y="1629925"/>
            <a:ext cx="6616717" cy="338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Historia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El 28 de septiembre de 1973 se constituye la Asosiación de Radiodifusores del Distrito Feredal (ARDF)</a:t>
            </a:r>
            <a:endParaRPr/>
          </a:p>
        </p:txBody>
      </p:sp>
      <p:sp>
        <p:nvSpPr>
          <p:cNvPr id="80" name="Google Shape;80;p16"/>
          <p:cNvSpPr txBox="1"/>
          <p:nvPr>
            <p:ph idx="2" type="body"/>
          </p:nvPr>
        </p:nvSpPr>
        <p:spPr>
          <a:xfrm>
            <a:off x="463195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En 1998 Adrian Vargas Guajardo implementó el cambio a Asosiación de Radiofifusores del Valle de México (ARVM)</a:t>
            </a:r>
            <a:endParaRPr/>
          </a:p>
        </p:txBody>
      </p:sp>
      <p:pic>
        <p:nvPicPr>
          <p:cNvPr descr="Resultado de imagen para Asociación de Radiodifusores del Distrito Federal logo"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2973" y="2281875"/>
            <a:ext cx="1627592" cy="228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8044" y="2331350"/>
            <a:ext cx="2607701" cy="218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idx="4294967295" type="body"/>
          </p:nvPr>
        </p:nvSpPr>
        <p:spPr>
          <a:xfrm>
            <a:off x="1762950" y="4357275"/>
            <a:ext cx="561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En 2010 se modificó ARVM por Asociación de Radio del Valle de México.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Grupos asociados</a:t>
            </a:r>
            <a:endParaRPr/>
          </a:p>
        </p:txBody>
      </p:sp>
      <p:sp>
        <p:nvSpPr>
          <p:cNvPr id="93" name="Google Shape;93;p18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/>
              <a:t>Presidencia:</a:t>
            </a:r>
            <a:endParaRPr b="1" sz="2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 sz="2400"/>
              <a:t> Adrian Laris Casas de Televisa Radio.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b="1" lang="es">
                <a:latin typeface="Merriweather"/>
                <a:ea typeface="Merriweather"/>
                <a:cs typeface="Merriweather"/>
                <a:sym typeface="Merriweather"/>
              </a:rPr>
              <a:t>GRUPO SIETE</a:t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b="1" lang="es">
                <a:latin typeface="Merriweather"/>
                <a:ea typeface="Merriweather"/>
                <a:cs typeface="Merriweather"/>
                <a:sym typeface="Merriweather"/>
              </a:rPr>
              <a:t>GRUPO ACIR</a:t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b="1" lang="es">
                <a:latin typeface="Merriweather"/>
                <a:ea typeface="Merriweather"/>
                <a:cs typeface="Merriweather"/>
                <a:sym typeface="Merriweather"/>
              </a:rPr>
              <a:t>GRUPO RADIO CENTRO</a:t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b="1" lang="es">
                <a:latin typeface="Merriweather"/>
                <a:ea typeface="Merriweather"/>
                <a:cs typeface="Merriweather"/>
                <a:sym typeface="Merriweather"/>
              </a:rPr>
              <a:t>CADENA RASA</a:t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b="1" lang="es">
                <a:latin typeface="Merriweather"/>
                <a:ea typeface="Merriweather"/>
                <a:cs typeface="Merriweather"/>
                <a:sym typeface="Merriweather"/>
              </a:rPr>
              <a:t>NRM COMUNICACIONES</a:t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b="1" lang="es">
                <a:latin typeface="Merriweather"/>
                <a:ea typeface="Merriweather"/>
                <a:cs typeface="Merriweather"/>
                <a:sym typeface="Merriweather"/>
              </a:rPr>
              <a:t>RADIORAMA</a:t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b="1" lang="es">
                <a:latin typeface="Merriweather"/>
                <a:ea typeface="Merriweather"/>
                <a:cs typeface="Merriweather"/>
                <a:sym typeface="Merriweather"/>
              </a:rPr>
              <a:t>GRUPO FÓRMULA</a:t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b="1" lang="es">
                <a:latin typeface="Merriweather"/>
                <a:ea typeface="Merriweather"/>
                <a:cs typeface="Merriweather"/>
                <a:sym typeface="Merriweather"/>
              </a:rPr>
              <a:t>CAPITAL RADIO</a:t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erriweather"/>
              <a:buChar char="●"/>
            </a:pPr>
            <a:r>
              <a:rPr b="1" lang="es">
                <a:latin typeface="Merriweather"/>
                <a:ea typeface="Merriweather"/>
                <a:cs typeface="Merriweather"/>
                <a:sym typeface="Merriweather"/>
              </a:rPr>
              <a:t>IMAGEN RADIO</a:t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100"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265500" y="417400"/>
            <a:ext cx="4045200" cy="102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Objetivos </a:t>
            </a:r>
            <a:endParaRPr/>
          </a:p>
        </p:txBody>
      </p:sp>
      <p:sp>
        <p:nvSpPr>
          <p:cNvPr id="100" name="Google Shape;100;p19"/>
          <p:cNvSpPr txBox="1"/>
          <p:nvPr>
            <p:ph idx="2" type="body"/>
          </p:nvPr>
        </p:nvSpPr>
        <p:spPr>
          <a:xfrm>
            <a:off x="5016600" y="775350"/>
            <a:ext cx="3684900" cy="426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b="1" lang="es" sz="2400" u="sng">
                <a:latin typeface="Arial"/>
                <a:ea typeface="Arial"/>
                <a:cs typeface="Arial"/>
                <a:sym typeface="Arial"/>
              </a:rPr>
              <a:t>Promover la utilización creativa del medio</a:t>
            </a:r>
            <a:r>
              <a:rPr b="1" lang="es" sz="24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">
                <a:latin typeface="Arial"/>
                <a:ea typeface="Arial"/>
                <a:cs typeface="Arial"/>
                <a:sym typeface="Arial"/>
              </a:rPr>
              <a:t>a través del desarrollo de las fortalezas que distinguen a la Radio, en beneficio de los anunciantes y del auditorio al que sirven.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b="1" lang="es" sz="2400" u="sng">
                <a:latin typeface="Arial"/>
                <a:ea typeface="Arial"/>
                <a:cs typeface="Arial"/>
                <a:sym typeface="Arial"/>
              </a:rPr>
              <a:t>Servir a la comunidad</a:t>
            </a:r>
            <a:r>
              <a:rPr b="1" lang="es" u="sng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">
                <a:latin typeface="Arial"/>
                <a:ea typeface="Arial"/>
                <a:cs typeface="Arial"/>
                <a:sym typeface="Arial"/>
              </a:rPr>
              <a:t>mediante la implementación de programas que enlacen a sus asociados con las autoridades competentes y con la ciudadanía en general.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93100"/>
            <a:ext cx="3685025" cy="301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265500" y="798925"/>
            <a:ext cx="4045200" cy="101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Mision </a:t>
            </a:r>
            <a:endParaRPr/>
          </a:p>
        </p:txBody>
      </p:sp>
      <p:sp>
        <p:nvSpPr>
          <p:cNvPr id="107" name="Google Shape;107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b="1" lang="es" sz="2400" u="sng">
                <a:latin typeface="Arial"/>
                <a:ea typeface="Arial"/>
                <a:cs typeface="Arial"/>
                <a:sym typeface="Arial"/>
              </a:rPr>
              <a:t>Fomentar la integración de las radiodifusoras del Valle de México</a:t>
            </a:r>
            <a:r>
              <a:rPr b="1" lang="es" sz="24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">
                <a:latin typeface="Arial"/>
                <a:ea typeface="Arial"/>
                <a:cs typeface="Arial"/>
                <a:sym typeface="Arial"/>
              </a:rPr>
              <a:t>para lograr el ambiente ideal para desarrollar, difundir y preservar datos sobre la radiodifusión que permitan fortalecer las relaciones de nuestros asociados con cada sector de la sociedad</a:t>
            </a:r>
            <a:r>
              <a:rPr lang="es">
                <a:latin typeface="Arial"/>
                <a:ea typeface="Arial"/>
                <a:cs typeface="Arial"/>
                <a:sym typeface="Arial"/>
              </a:rPr>
              <a:t>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200" y="1906300"/>
            <a:ext cx="3541200" cy="276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238575" y="-116675"/>
            <a:ext cx="4045200" cy="142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Vision </a:t>
            </a:r>
            <a:endParaRPr/>
          </a:p>
        </p:txBody>
      </p:sp>
      <p:sp>
        <p:nvSpPr>
          <p:cNvPr id="114" name="Google Shape;114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b="1" lang="es" sz="2400" u="sng">
                <a:latin typeface="Arial"/>
                <a:ea typeface="Arial"/>
                <a:cs typeface="Arial"/>
                <a:sym typeface="Arial"/>
              </a:rPr>
              <a:t>Incrementar las ventajas de la Radio</a:t>
            </a:r>
            <a:r>
              <a:rPr b="1" lang="es" sz="24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">
                <a:latin typeface="Arial"/>
                <a:ea typeface="Arial"/>
                <a:cs typeface="Arial"/>
                <a:sym typeface="Arial"/>
              </a:rPr>
              <a:t>sobre otros medios a través de una gama de servicios creados con un claro conocimiento del entorno, una organización eficiente y haciendo uso de los más novedosos recursos tecnológicos</a:t>
            </a:r>
            <a:r>
              <a:rPr b="1" lang="es" sz="1400">
                <a:latin typeface="Arial"/>
                <a:ea typeface="Arial"/>
                <a:cs typeface="Arial"/>
                <a:sym typeface="Arial"/>
              </a:rPr>
              <a:t>.</a:t>
            </a:r>
            <a:endParaRPr b="1" sz="1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06225"/>
            <a:ext cx="2419350" cy="18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/>
          <p:nvPr/>
        </p:nvSpPr>
        <p:spPr>
          <a:xfrm>
            <a:off x="2033175" y="2814100"/>
            <a:ext cx="646200" cy="740700"/>
          </a:xfrm>
          <a:prstGeom prst="mathPlus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21"/>
          <p:cNvPicPr preferRelativeResize="0"/>
          <p:nvPr/>
        </p:nvPicPr>
        <p:blipFill rotWithShape="1">
          <a:blip r:embed="rId4">
            <a:alphaModFix/>
          </a:blip>
          <a:srcRect b="13321" l="15695" r="18245" t="4998"/>
          <a:stretch/>
        </p:blipFill>
        <p:spPr>
          <a:xfrm>
            <a:off x="2840950" y="3500800"/>
            <a:ext cx="1604400" cy="131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/>
          <p:cNvPicPr preferRelativeResize="0"/>
          <p:nvPr/>
        </p:nvPicPr>
        <p:blipFill rotWithShape="1">
          <a:blip r:embed="rId5">
            <a:alphaModFix/>
          </a:blip>
          <a:srcRect b="0" l="0" r="0" t="15675"/>
          <a:stretch/>
        </p:blipFill>
        <p:spPr>
          <a:xfrm>
            <a:off x="1067925" y="3797025"/>
            <a:ext cx="1889775" cy="159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5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Otros grupos colaboradores</a:t>
            </a:r>
            <a:endParaRPr/>
          </a:p>
        </p:txBody>
      </p:sp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107725" y="1234050"/>
            <a:ext cx="4203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>
                <a:latin typeface="Arial"/>
                <a:ea typeface="Arial"/>
                <a:cs typeface="Arial"/>
                <a:sym typeface="Arial"/>
              </a:rPr>
              <a:t>La presidencia la tiene </a:t>
            </a:r>
            <a:r>
              <a:rPr b="1" lang="es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Adrian Laris Casas</a:t>
            </a:r>
            <a:r>
              <a:rPr b="1" lang="es">
                <a:latin typeface="Arial"/>
                <a:ea typeface="Arial"/>
                <a:cs typeface="Arial"/>
                <a:sym typeface="Arial"/>
              </a:rPr>
              <a:t> de Televisa Radio</a:t>
            </a:r>
            <a:endParaRPr b="1"/>
          </a:p>
        </p:txBody>
      </p:sp>
      <p:sp>
        <p:nvSpPr>
          <p:cNvPr id="125" name="Google Shape;125;p22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200">
                <a:latin typeface="Arial"/>
                <a:ea typeface="Arial"/>
                <a:cs typeface="Arial"/>
                <a:sym typeface="Arial"/>
              </a:rPr>
              <a:t>VICEPRESIDENTA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KAREN SÁNCHEZ ABBOTT</a:t>
            </a:r>
            <a:endParaRPr b="1" sz="1200">
              <a:solidFill>
                <a:srgbClr val="FFFFFF"/>
              </a:solidFill>
            </a:endParaRPr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4550" y="1750400"/>
            <a:ext cx="2378950" cy="259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0" y="1916102"/>
            <a:ext cx="2378950" cy="228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5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Otros grupos colaboradores</a:t>
            </a:r>
            <a:endParaRPr/>
          </a:p>
        </p:txBody>
      </p:sp>
      <p:sp>
        <p:nvSpPr>
          <p:cNvPr id="133" name="Google Shape;133;p23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300">
                <a:latin typeface="Arial"/>
                <a:ea typeface="Arial"/>
                <a:cs typeface="Arial"/>
                <a:sym typeface="Arial"/>
              </a:rPr>
              <a:t>VICEPRESIDENTE</a:t>
            </a:r>
            <a:endParaRPr b="1" sz="1300"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DIEGO IBARRA BELMONT</a:t>
            </a:r>
            <a:endParaRPr b="1" sz="11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3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300">
                <a:latin typeface="Arial"/>
                <a:ea typeface="Arial"/>
                <a:cs typeface="Arial"/>
                <a:sym typeface="Arial"/>
              </a:rPr>
              <a:t>VICEPRESIDENTE</a:t>
            </a:r>
            <a:endParaRPr b="1" sz="1300"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FRANCISCO AGUIRRE CRANZ</a:t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35" name="Google Shape;13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350" y="2152475"/>
            <a:ext cx="2527075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3"/>
          <p:cNvPicPr preferRelativeResize="0"/>
          <p:nvPr/>
        </p:nvPicPr>
        <p:blipFill rotWithShape="1">
          <a:blip r:embed="rId4">
            <a:alphaModFix/>
          </a:blip>
          <a:srcRect b="-3519" l="0" r="0" t="0"/>
          <a:stretch/>
        </p:blipFill>
        <p:spPr>
          <a:xfrm>
            <a:off x="5071300" y="2118825"/>
            <a:ext cx="2468900" cy="204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5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Otros grupos colaboradores</a:t>
            </a:r>
            <a:endParaRPr/>
          </a:p>
        </p:txBody>
      </p:sp>
      <p:sp>
        <p:nvSpPr>
          <p:cNvPr id="142" name="Google Shape;142;p24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300">
                <a:latin typeface="Arial"/>
                <a:ea typeface="Arial"/>
                <a:cs typeface="Arial"/>
                <a:sym typeface="Arial"/>
              </a:rPr>
              <a:t>VICEPRESIDENTE</a:t>
            </a:r>
            <a:endParaRPr b="1" sz="1300"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LU</a:t>
            </a:r>
            <a:r>
              <a:rPr b="1" lang="es" sz="1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IS MIGUEL LARIS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43" name="Google Shape;143;p24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SECRETARIO</a:t>
            </a:r>
            <a:endParaRPr b="1"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JAIME ALCUDIA GOYA</a:t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44" name="Google Shape;14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300" y="1885050"/>
            <a:ext cx="2558300" cy="224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1125" y="2287100"/>
            <a:ext cx="2464050" cy="163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5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Otros grupos colaboradores</a:t>
            </a:r>
            <a:endParaRPr/>
          </a:p>
        </p:txBody>
      </p:sp>
      <p:sp>
        <p:nvSpPr>
          <p:cNvPr id="151" name="Google Shape;151;p2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PRO-SECRETARIO</a:t>
            </a:r>
            <a:endParaRPr b="1"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JOSÉ ANTONIO TORRÁS</a:t>
            </a:r>
            <a:endParaRPr b="1" sz="11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TESORERA</a:t>
            </a:r>
            <a:endParaRPr b="1"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ELIZABETH PÉREZ TOSCANO</a:t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53" name="Google Shape;1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975" y="2113950"/>
            <a:ext cx="2477500" cy="18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0900" y="2046625"/>
            <a:ext cx="2266950" cy="184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5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Otros grupos colaboradores</a:t>
            </a:r>
            <a:endParaRPr/>
          </a:p>
        </p:txBody>
      </p:sp>
      <p:sp>
        <p:nvSpPr>
          <p:cNvPr id="160" name="Google Shape;160;p26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PRO-TESORERO</a:t>
            </a:r>
            <a:endParaRPr b="1"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EFRÉN HUERTA RODRÍGUEZ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61" name="Google Shape;161;p26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CONSEJERO</a:t>
            </a:r>
            <a:endParaRPr b="1"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5400" marR="25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s" sz="1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LUIS MACCISE DEVLYN</a:t>
            </a:r>
            <a:endParaRPr b="1" sz="11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b="1"/>
          </a:p>
        </p:txBody>
      </p:sp>
      <p:pic>
        <p:nvPicPr>
          <p:cNvPr id="162" name="Google Shape;16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525" y="2118225"/>
            <a:ext cx="2046625" cy="186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0" y="2118225"/>
            <a:ext cx="1759600" cy="175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5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/>
          <p:nvPr/>
        </p:nvSpPr>
        <p:spPr>
          <a:xfrm>
            <a:off x="459125" y="401725"/>
            <a:ext cx="3586800" cy="4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highlight>
                  <a:srgbClr val="FFFF00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Fuentes consultadas: </a:t>
            </a:r>
            <a:endParaRPr sz="2400">
              <a:highlight>
                <a:srgbClr val="FFFF00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3" name="Google Shape;173;p28"/>
          <p:cNvSpPr txBox="1"/>
          <p:nvPr/>
        </p:nvSpPr>
        <p:spPr>
          <a:xfrm>
            <a:off x="583450" y="1396475"/>
            <a:ext cx="7049400" cy="31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s">
                <a:solidFill>
                  <a:schemeClr val="dk2"/>
                </a:solidFill>
              </a:rPr>
              <a:t>ARVM. (2018). “LA RADIO Y LA HISTORIA DEL VALLE DE MÉXICO”. Recuperada el 14 de agosto del 2019, de: </a:t>
            </a:r>
            <a:r>
              <a:rPr lang="es" u="sng">
                <a:solidFill>
                  <a:srgbClr val="1155CC"/>
                </a:solidFill>
                <a:hlinkClick r:id="rId3"/>
              </a:rPr>
              <a:t>https://arvm.mx/historia.php?lang=ES</a:t>
            </a:r>
            <a:endParaRPr>
              <a:solidFill>
                <a:schemeClr val="dk2"/>
              </a:solidFill>
            </a:endParaRPr>
          </a:p>
          <a:p>
            <a:pPr indent="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s">
                <a:solidFill>
                  <a:schemeClr val="dk2"/>
                </a:solidFill>
              </a:rPr>
              <a:t>ARVM. (2018). “SOBRE LA ARVM”. Recuperada el 14 de Agosto del 2019, de: </a:t>
            </a:r>
            <a:r>
              <a:rPr lang="es" u="sng">
                <a:solidFill>
                  <a:srgbClr val="1155CC"/>
                </a:solidFill>
                <a:hlinkClick r:id="rId4"/>
              </a:rPr>
              <a:t>https://arvm.mx/acerca.php?lang=ES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s">
                <a:solidFill>
                  <a:schemeClr val="dk2"/>
                </a:solidFill>
              </a:rPr>
              <a:t>Ley, M. (2017). “La ARVM se renueva para celebrar su 44 Aniversario”. Recuperado el 18 de agosto del 2019, de Conexión 360 Sitio web: </a:t>
            </a:r>
            <a:r>
              <a:rPr lang="es" u="sng">
                <a:solidFill>
                  <a:srgbClr val="1155CC"/>
                </a:solidFill>
                <a:hlinkClick r:id="rId5"/>
              </a:rPr>
              <a:t>https://www.conexion360.mx/la-arvm-se-renueva-celebrar-44-aniversario/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s">
                <a:solidFill>
                  <a:schemeClr val="dk2"/>
                </a:solidFill>
              </a:rPr>
              <a:t>Wikipedia. (2019). “Radio en México”.Recuperado el 18 de Agosto del 2019, de: </a:t>
            </a:r>
            <a:r>
              <a:rPr lang="es" u="sng">
                <a:solidFill>
                  <a:srgbClr val="1155CC"/>
                </a:solidFill>
                <a:hlinkClick r:id="rId6"/>
              </a:rPr>
              <a:t>https://es.wikipedia.org/wiki/Radio_en_M%C3%A9xico</a:t>
            </a:r>
            <a:endParaRPr>
              <a:solidFill>
                <a:schemeClr val="dk2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